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7" r:id="rId1"/>
    <p:sldMasterId id="2147483727" r:id="rId2"/>
  </p:sldMasterIdLst>
  <p:notesMasterIdLst>
    <p:notesMasterId r:id="rId24"/>
  </p:notesMasterIdLst>
  <p:sldIdLst>
    <p:sldId id="402" r:id="rId3"/>
    <p:sldId id="381" r:id="rId4"/>
    <p:sldId id="331" r:id="rId5"/>
    <p:sldId id="389" r:id="rId6"/>
    <p:sldId id="410" r:id="rId7"/>
    <p:sldId id="406" r:id="rId8"/>
    <p:sldId id="414" r:id="rId9"/>
    <p:sldId id="407" r:id="rId10"/>
    <p:sldId id="335" r:id="rId11"/>
    <p:sldId id="339" r:id="rId12"/>
    <p:sldId id="384" r:id="rId13"/>
    <p:sldId id="385" r:id="rId14"/>
    <p:sldId id="386" r:id="rId15"/>
    <p:sldId id="387" r:id="rId16"/>
    <p:sldId id="383" r:id="rId17"/>
    <p:sldId id="390" r:id="rId18"/>
    <p:sldId id="419" r:id="rId19"/>
    <p:sldId id="417" r:id="rId20"/>
    <p:sldId id="422" r:id="rId21"/>
    <p:sldId id="420" r:id="rId22"/>
    <p:sldId id="396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4BC1"/>
    <a:srgbClr val="EC1E0E"/>
    <a:srgbClr val="DB4F33"/>
    <a:srgbClr val="9A2F1A"/>
    <a:srgbClr val="AE361E"/>
    <a:srgbClr val="722414"/>
    <a:srgbClr val="F46D1A"/>
    <a:srgbClr val="8436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2" autoAdjust="0"/>
    <p:restoredTop sz="94660"/>
  </p:normalViewPr>
  <p:slideViewPr>
    <p:cSldViewPr>
      <p:cViewPr varScale="1">
        <p:scale>
          <a:sx n="109" d="100"/>
          <a:sy n="109" d="100"/>
        </p:scale>
        <p:origin x="17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EC651F9-401B-4FD8-BE71-FDE76D92218A}" type="datetimeFigureOut">
              <a:rPr lang="ru-RU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469A348-5F05-4343-BF6B-A72F9662E3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29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25D46A7E-6D9B-4E2A-BEE8-21A4D1F48B87}" type="slidenum">
              <a:rPr lang="ru-RU" altLang="ru-RU" smtClean="0">
                <a:solidFill>
                  <a:srgbClr val="000000"/>
                </a:solidFill>
                <a:ea typeface="SimSun" pitchFamily="2" charset="-122"/>
              </a:rPr>
              <a:pPr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17</a:t>
            </a:fld>
            <a:endParaRPr lang="ru-RU" altLang="ru-RU" smtClean="0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9266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19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1E9FF9-1358-4E4B-84E4-0208E863EE83}" type="slidenum">
              <a:rPr lang="ru-RU" smtClean="0"/>
              <a:pPr/>
              <a:t>20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274334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/>
            <a:ahLst/>
            <a:cxnLst>
              <a:cxn ang="0">
                <a:pos x="5799" y="10000"/>
              </a:cxn>
              <a:cxn ang="0">
                <a:pos x="5961" y="9880"/>
              </a:cxn>
              <a:cxn ang="0">
                <a:pos x="5988" y="9820"/>
              </a:cxn>
              <a:cxn ang="0">
                <a:pos x="8042" y="5260"/>
              </a:cxn>
              <a:cxn ang="0">
                <a:pos x="8042" y="4721"/>
              </a:cxn>
              <a:cxn ang="0">
                <a:pos x="5988" y="221"/>
              </a:cxn>
              <a:cxn ang="0">
                <a:pos x="5961" y="160"/>
              </a:cxn>
              <a:cxn ang="0">
                <a:pos x="5799" y="41"/>
              </a:cxn>
              <a:cxn ang="0">
                <a:pos x="18" y="0"/>
              </a:cxn>
              <a:cxn ang="0">
                <a:pos x="0" y="9991"/>
              </a:cxn>
              <a:cxn ang="0">
                <a:pos x="5799" y="10000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DB16A-FC31-4BBA-888B-3FB3CD08D7CA}" type="datetimeFigureOut">
              <a:rPr lang="ru-RU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3781A-1C33-4110-BB81-63CEEC319A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380AD-B6E5-4446-B19A-5E78B47FB6A4}" type="datetimeFigureOut">
              <a:rPr lang="ru-RU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A1CA9-A15B-4C23-AAA9-FED2E53CE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TextBox 13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650B6-DFDC-4E80-BA47-194C5BB837A0}" type="datetimeFigureOut">
              <a:rPr lang="ru-RU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D02C9-9F81-46EB-BE18-2CD168C695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194B5-C292-4B80-8D3B-9967E07C3293}" type="datetimeFigureOut">
              <a:rPr lang="ru-RU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FA782-F763-46D7-A4B2-F843B5B73E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TextBox 10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34FAD-A62D-4D90-8961-457D143337BF}" type="datetimeFigureOut">
              <a:rPr lang="ru-RU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93D3D-7C13-4EE0-9A51-41BBC6C7D5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AD8B2-5325-498C-B18F-162C617D5FC8}" type="datetimeFigureOut">
              <a:rPr lang="ru-RU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BF413-EA70-4395-BA42-6C0587F8A3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A4326-2506-4A55-97BC-B0FCD21076EF}" type="datetimeFigureOut">
              <a:rPr lang="ru-RU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D3824-C907-4F10-A656-7A90C49FB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64EB1-D6BC-447E-8F62-202340F5B075}" type="datetimeFigureOut">
              <a:rPr lang="ru-RU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649F3-70BF-4336-8B76-867D301EF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0813" cy="1468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80001B06-A4CB-46D0-965B-A1445A5410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/>
            <a:ahLst/>
            <a:cxnLst>
              <a:cxn ang="0">
                <a:pos x="5799" y="10000"/>
              </a:cxn>
              <a:cxn ang="0">
                <a:pos x="5961" y="9880"/>
              </a:cxn>
              <a:cxn ang="0">
                <a:pos x="5988" y="9820"/>
              </a:cxn>
              <a:cxn ang="0">
                <a:pos x="8042" y="5260"/>
              </a:cxn>
              <a:cxn ang="0">
                <a:pos x="8042" y="4721"/>
              </a:cxn>
              <a:cxn ang="0">
                <a:pos x="5988" y="221"/>
              </a:cxn>
              <a:cxn ang="0">
                <a:pos x="5961" y="160"/>
              </a:cxn>
              <a:cxn ang="0">
                <a:pos x="5799" y="41"/>
              </a:cxn>
              <a:cxn ang="0">
                <a:pos x="18" y="0"/>
              </a:cxn>
              <a:cxn ang="0">
                <a:pos x="0" y="9991"/>
              </a:cxn>
              <a:cxn ang="0">
                <a:pos x="5799" y="10000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5EAFF-8427-428F-AA81-038D0BB80DBC}" type="datetimeFigureOut">
              <a:rPr lang="ru-RU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208BC-B55C-442A-9275-7DE48F17A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0E74F-9DE0-42EE-9F13-9DB64BEF4948}" type="datetimeFigureOut">
              <a:rPr lang="ru-RU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6745C-9B74-4057-9F31-A864A1F41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A2F86-3714-431F-84D6-52A0B889E3E2}" type="datetimeFigureOut">
              <a:rPr lang="ru-RU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1E52D-9495-4986-B32A-2C9D1224D7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F5830-4DC8-436A-8477-679D5D8C6212}" type="datetimeFigureOut">
              <a:rPr lang="ru-RU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32BCB-879C-4F5E-80D9-3B7380670C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9490D-BA9F-4A5C-BEB1-AF569D79D650}" type="datetimeFigureOut">
              <a:rPr lang="ru-RU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93D00-2090-4440-A3A6-FD979FC851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90F9D-72DD-4205-8019-F4BD2A842F39}" type="datetimeFigureOut">
              <a:rPr lang="ru-RU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05E2E-2A53-4087-9350-D2A306C2C3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634E2-DE58-4EA1-ABD6-7A5A75482B94}" type="datetimeFigureOut">
              <a:rPr lang="ru-RU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5CD9C-462B-4EFA-8200-1F2ADF33AD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7BD0D-3713-481B-B0CE-4705AC49AA9C}" type="datetimeFigureOut">
              <a:rPr lang="ru-RU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9D433-BB61-4B25-B85F-73A19FC13D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AEDAA-F650-45FA-842E-DBDFC01E6FB5}" type="datetimeFigureOut">
              <a:rPr lang="ru-RU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829AC-E308-4709-A77F-79A564F962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CACAA-33A8-4BAF-AA7E-5A47FFA09663}" type="datetimeFigureOut">
              <a:rPr lang="ru-RU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F8624-3D91-49BA-9887-82D08451F3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1F6B1-5564-4A9A-9DE7-3B96854DF115}" type="datetimeFigureOut">
              <a:rPr lang="ru-RU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FFE29-459F-4B50-884C-8B4BAE6405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“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57A83-59EB-49A6-8123-E613F7869CFC}" type="datetimeFigureOut">
              <a:rPr lang="ru-RU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6082B-87C7-48B8-B324-2837795227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FB945-4098-4FC8-B268-E84523FC08CA}" type="datetimeFigureOut">
              <a:rPr lang="ru-RU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387D3-9B6B-428A-AE49-F28CFB7908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E7A9D-EDDE-4828-847F-49854F0D619F}" type="datetimeFigureOut">
              <a:rPr lang="ru-RU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57669-C953-4EC6-A07E-610A3CB0FE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TextBox 10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“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39721-BD74-40D2-982C-9B6FB2ECDE24}" type="datetimeFigureOut">
              <a:rPr lang="ru-RU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BB560-5719-4CB4-ADE0-26F3D0C214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A6060-DF21-4602-88D3-3CDF06F59866}" type="datetimeFigureOut">
              <a:rPr lang="ru-RU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C2C85-A6DB-4669-8170-2F1908FC7E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F4D6B-3C02-47CB-A6BB-320D02ECEEAA}" type="datetimeFigureOut">
              <a:rPr lang="ru-RU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B4022-2E07-4543-8786-11A63002DB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BDEF2-0E08-42E8-9DF3-60D496516707}" type="datetimeFigureOut">
              <a:rPr lang="ru-RU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2E098-5E39-4D95-B474-C7167A4C8B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FBFBF-1922-4865-A192-22F7F826D4B3}" type="datetimeFigureOut">
              <a:rPr lang="ru-RU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FC65A-72ED-48A8-909C-9619B9DBBA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E9992-4C36-4CA9-BDD6-53C7E0B8105E}" type="datetimeFigureOut">
              <a:rPr lang="ru-RU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05E0C-25F9-43FA-9A3F-4C75DB946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EFBC1-1BCB-4972-B037-A273F9DEED7C}" type="datetimeFigureOut">
              <a:rPr lang="ru-RU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EAADA-6F91-4FC5-839F-BADE948FA0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3D27B-1AF1-4230-93FC-C5F5B88CA749}" type="datetimeFigureOut">
              <a:rPr lang="ru-RU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79878-9311-448B-ABA7-795DFBDBC6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F8528-CA30-47E4-BD3C-04E988E16717}" type="datetimeFigureOut">
              <a:rPr lang="ru-RU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02271-B5F3-4691-8DB8-B785AAEFFA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CA14E-3C52-47F7-82D1-43B4159DDEA2}" type="datetimeFigureOut">
              <a:rPr lang="ru-RU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AF7D0-5B8A-43E8-8618-5982F80BF8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222"/>
              <a:ext cx="85633" cy="534098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6601" y="2779108"/>
              <a:ext cx="550779" cy="1978191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4627" y="4730255"/>
              <a:ext cx="519639" cy="1210171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023" y="5630785"/>
              <a:ext cx="145967" cy="309641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246" y="2818321"/>
              <a:ext cx="700637" cy="2834099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7075" y="285750"/>
              <a:ext cx="89526" cy="2493358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3784" y="2599273"/>
              <a:ext cx="68118" cy="420517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488" y="4757298"/>
              <a:ext cx="161535" cy="873487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883" y="5652419"/>
              <a:ext cx="138182" cy="288007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488" y="4655887"/>
              <a:ext cx="31139" cy="189300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605" y="5410385"/>
              <a:ext cx="202406" cy="530041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6102"/>
            <a:chExt cx="1952625" cy="5677649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6102"/>
              <a:ext cx="409575" cy="3647005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0" y="3772087"/>
              <a:ext cx="350838" cy="1309923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5" y="5053076"/>
              <a:ext cx="357188" cy="820675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43"/>
              <a:ext cx="457200" cy="1853094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4031"/>
              <a:ext cx="144462" cy="2508056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963"/>
              <a:ext cx="111125" cy="232788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483"/>
              <a:ext cx="68262" cy="424804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482"/>
              <a:ext cx="1168400" cy="2251595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636"/>
              <a:ext cx="100012" cy="209115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2010"/>
              <a:ext cx="114300" cy="558953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110"/>
              <a:ext cx="31750" cy="189386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5" y="5434480"/>
              <a:ext cx="174625" cy="439271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4F0A6305-5954-4B26-B911-BE431E99E6E1}" type="datetimeFigureOut">
              <a:rPr lang="ru-RU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  <a:cs typeface="+mn-cs"/>
              </a:defRPr>
            </a:lvl1pPr>
          </a:lstStyle>
          <a:p>
            <a:pPr>
              <a:defRPr/>
            </a:pPr>
            <a:fld id="{E8499D7B-AC0C-4080-9DFE-479A4D39D2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793" r:id="rId17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1581AA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222"/>
              <a:ext cx="85633" cy="534098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6601" y="2779108"/>
              <a:ext cx="550779" cy="1978191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4627" y="4730255"/>
              <a:ext cx="519639" cy="1210171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023" y="5630785"/>
              <a:ext cx="145967" cy="309641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246" y="2818321"/>
              <a:ext cx="700637" cy="2834099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7075" y="285750"/>
              <a:ext cx="89526" cy="2493358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3784" y="2599273"/>
              <a:ext cx="68118" cy="420517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488" y="4757298"/>
              <a:ext cx="161535" cy="873487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883" y="5652419"/>
              <a:ext cx="138182" cy="288007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488" y="4655887"/>
              <a:ext cx="31139" cy="189300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605" y="5410385"/>
              <a:ext cx="202406" cy="530041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3686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6102"/>
            <a:chExt cx="1952625" cy="5677649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6102"/>
              <a:ext cx="409575" cy="3647005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0" y="3772087"/>
              <a:ext cx="350838" cy="1309923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5" y="5053076"/>
              <a:ext cx="357188" cy="820675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43"/>
              <a:ext cx="457200" cy="1853094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4031"/>
              <a:ext cx="144462" cy="2508056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963"/>
              <a:ext cx="111125" cy="232788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483"/>
              <a:ext cx="68262" cy="424804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482"/>
              <a:ext cx="1168400" cy="2251595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636"/>
              <a:ext cx="100012" cy="209115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2010"/>
              <a:ext cx="114300" cy="558953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110"/>
              <a:ext cx="31750" cy="189386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5" y="5434480"/>
              <a:ext cx="174625" cy="439271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86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687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335B8B6F-5314-4253-8101-9C0F9F7613D3}" type="datetimeFigureOut">
              <a:rPr lang="ru-RU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  <a:cs typeface="+mn-cs"/>
              </a:defRPr>
            </a:lvl1pPr>
          </a:lstStyle>
          <a:p>
            <a:pPr>
              <a:defRPr/>
            </a:pPr>
            <a:fld id="{94C7E818-0B0B-48FC-AA87-4D5AE5F6C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1581AA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17"/>
          <p:cNvSpPr>
            <a:spLocks noChangeArrowheads="1"/>
          </p:cNvSpPr>
          <p:nvPr/>
        </p:nvSpPr>
        <p:spPr bwMode="auto">
          <a:xfrm>
            <a:off x="1043608" y="2049815"/>
            <a:ext cx="770351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3600" b="1" dirty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</a:p>
          <a:p>
            <a:pPr algn="ctr"/>
            <a:r>
              <a:rPr lang="ru-RU" sz="3600" b="1" dirty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приёма в 1 класс</a:t>
            </a:r>
          </a:p>
          <a:p>
            <a:pPr algn="ctr"/>
            <a:r>
              <a:rPr lang="ru-RU" sz="3600" b="1" dirty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600" b="1" dirty="0" smtClean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2024-2025 </a:t>
            </a:r>
            <a:r>
              <a:rPr lang="ru-RU" sz="3600" b="1" dirty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</a:t>
            </a:r>
            <a:r>
              <a:rPr lang="ru-RU" sz="3600" b="1" dirty="0" smtClean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3600" b="1" dirty="0">
              <a:solidFill>
                <a:srgbClr val="8436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00" name="Rectangle 18"/>
          <p:cNvSpPr>
            <a:spLocks noChangeArrowheads="1"/>
          </p:cNvSpPr>
          <p:nvPr/>
        </p:nvSpPr>
        <p:spPr bwMode="auto">
          <a:xfrm>
            <a:off x="539551" y="119063"/>
            <a:ext cx="77503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z="1600" b="1" dirty="0" smtClean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</a:t>
            </a:r>
            <a:r>
              <a:rPr lang="ru-RU" sz="1600" b="1" dirty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общеобразовательное учреждение </a:t>
            </a:r>
          </a:p>
          <a:p>
            <a:pPr algn="ctr"/>
            <a:r>
              <a:rPr lang="ru-RU" sz="1600" b="1" dirty="0" smtClean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«Нижне-</a:t>
            </a:r>
            <a:r>
              <a:rPr lang="ru-RU" sz="1600" b="1" dirty="0" err="1" smtClean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Нойберская</a:t>
            </a:r>
            <a:r>
              <a:rPr lang="ru-RU" sz="1600" b="1" dirty="0" smtClean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СШ№1 имени </a:t>
            </a:r>
            <a:r>
              <a:rPr lang="ru-RU" sz="1600" b="1" dirty="0" err="1" smtClean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К.Л.Тепсуева</a:t>
            </a:r>
            <a:r>
              <a:rPr lang="ru-RU" sz="1600" b="1" dirty="0" smtClean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dirty="0">
              <a:solidFill>
                <a:srgbClr val="8436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03" name="Rectangle 8"/>
          <p:cNvSpPr>
            <a:spLocks noChangeArrowheads="1"/>
          </p:cNvSpPr>
          <p:nvPr/>
        </p:nvSpPr>
        <p:spPr bwMode="auto">
          <a:xfrm>
            <a:off x="1619250" y="3789363"/>
            <a:ext cx="698519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9A2F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lang="ru-RU" sz="2000" b="1" dirty="0">
                <a:solidFill>
                  <a:srgbClr val="9A2F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 (законных представителей) </a:t>
            </a:r>
            <a:endParaRPr lang="ru-RU" sz="2000" b="1" dirty="0" smtClean="0">
              <a:solidFill>
                <a:srgbClr val="9A2F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9A2F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будущих </a:t>
            </a:r>
            <a:r>
              <a:rPr lang="ru-RU" sz="2000" b="1" dirty="0">
                <a:solidFill>
                  <a:srgbClr val="9A2F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первоклассников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ChangeArrowheads="1"/>
          </p:cNvSpPr>
          <p:nvPr/>
        </p:nvSpPr>
        <p:spPr bwMode="auto">
          <a:xfrm>
            <a:off x="358775" y="0"/>
            <a:ext cx="87852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Предоставление документов </a:t>
            </a:r>
            <a:br>
              <a:rPr lang="ru-RU" sz="24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в образовательную организацию </a:t>
            </a:r>
          </a:p>
        </p:txBody>
      </p:sp>
      <p:sp>
        <p:nvSpPr>
          <p:cNvPr id="66563" name="Rectangle 4"/>
          <p:cNvSpPr>
            <a:spLocks noChangeArrowheads="1"/>
          </p:cNvSpPr>
          <p:nvPr/>
        </p:nvSpPr>
        <p:spPr bwMode="auto">
          <a:xfrm>
            <a:off x="179388" y="1196975"/>
            <a:ext cx="8785225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 b="1">
                <a:solidFill>
                  <a:srgbClr val="EC1E0E"/>
                </a:solidFill>
                <a:latin typeface="Times New Roman" pitchFamily="18" charset="0"/>
                <a:cs typeface="Times New Roman" pitchFamily="18" charset="0"/>
              </a:rPr>
              <a:t>Документы предоставляются только в одну образовательную организацию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– при получении приглашения из нескольких ОО родителям необходимо определиться с выбором школы;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При подаче документов в одну из выбранных школ ребенок автоматически выбывает из списка других организаций;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Документы предоставляются </a:t>
            </a:r>
            <a:r>
              <a:rPr lang="ru-RU" sz="2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лично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родителями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в соответствии с графиком приема документов; 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случае неявки </a:t>
            </a:r>
            <a:r>
              <a:rPr lang="ru-RU" sz="2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родителя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(законного представителя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) </a:t>
            </a:r>
            <a:br>
              <a:rPr lang="ru-RU" sz="2400">
                <a:latin typeface="Times New Roman" pitchFamily="18" charset="0"/>
                <a:cs typeface="Times New Roman" pitchFamily="18" charset="0"/>
              </a:rPr>
            </a:br>
            <a:r>
              <a:rPr lang="ru-RU" sz="2400">
                <a:latin typeface="Times New Roman" pitchFamily="18" charset="0"/>
                <a:cs typeface="Times New Roman" pitchFamily="18" charset="0"/>
              </a:rPr>
              <a:t>в образовательную организацию для подачи документов в сроки, указанные в приглашении образовательной организации, ребенок выбывает из списка данной образовательной организации.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Прямоугольник 2"/>
          <p:cNvSpPr>
            <a:spLocks noChangeArrowheads="1"/>
          </p:cNvSpPr>
          <p:nvPr/>
        </p:nvSpPr>
        <p:spPr bwMode="auto">
          <a:xfrm>
            <a:off x="468313" y="1636713"/>
            <a:ext cx="8569325" cy="554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14300">
              <a:buFont typeface="Wingdings" pitchFamily="2" charset="2"/>
              <a:buChar char="ü"/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свидетельство о рождении ребенка;</a:t>
            </a:r>
          </a:p>
          <a:p>
            <a:pPr indent="114300">
              <a:buFont typeface="Wingdings" pitchFamily="2" charset="2"/>
              <a:buChar char="ü"/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свидетельство о регистрации ребенка по месту жительства (форма № 8);  или по месту пребывания на закреплённой территории(форма № 3); или документ, содержащий сведения о регистрации ребёнка по месту жительства или по месту пребывания на закреплённой территории;</a:t>
            </a:r>
          </a:p>
          <a:p>
            <a:pPr indent="114300">
              <a:buFont typeface="Wingdings" pitchFamily="2" charset="2"/>
              <a:buChar char="ü"/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документы, подтверждающие преимущественное право зачисления граждан на обучение в образовательную организацию (при наличии); </a:t>
            </a:r>
          </a:p>
          <a:p>
            <a:pPr indent="114300">
              <a:buFont typeface="Wingdings" pitchFamily="2" charset="2"/>
              <a:buChar char="ü"/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паспорт одного из родителей (законных представителей) с отметкой о регистрации по месту жительства;</a:t>
            </a:r>
          </a:p>
          <a:p>
            <a:pPr indent="114300">
              <a:buFont typeface="Wingdings" pitchFamily="2" charset="2"/>
              <a:buChar char="ü"/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СНИЛС, ИНН ребёнка </a:t>
            </a:r>
          </a:p>
          <a:p>
            <a:pPr indent="114300">
              <a:buFont typeface="Wingdings" pitchFamily="2" charset="2"/>
              <a:buChar char="ü"/>
            </a:pPr>
            <a:endParaRPr lang="ru-RU" sz="2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14300" algn="just"/>
            <a:endParaRPr lang="ru-RU" sz="24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14300" algn="just"/>
            <a:endParaRPr lang="ru-RU">
              <a:solidFill>
                <a:srgbClr val="EC1E0E"/>
              </a:solidFill>
              <a:latin typeface="Sylfaen" pitchFamily="18" charset="0"/>
            </a:endParaRPr>
          </a:p>
        </p:txBody>
      </p:sp>
      <p:sp>
        <p:nvSpPr>
          <p:cNvPr id="67586" name="TextBox 3"/>
          <p:cNvSpPr txBox="1">
            <a:spLocks noChangeArrowheads="1"/>
          </p:cNvSpPr>
          <p:nvPr/>
        </p:nvSpPr>
        <p:spPr bwMode="auto">
          <a:xfrm>
            <a:off x="1249363" y="908050"/>
            <a:ext cx="77041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Родители (законные представители) предоставляют следующие документы:</a:t>
            </a:r>
          </a:p>
        </p:txBody>
      </p:sp>
      <p:sp>
        <p:nvSpPr>
          <p:cNvPr id="67587" name="Прямоугольник 1"/>
          <p:cNvSpPr>
            <a:spLocks noChangeArrowheads="1"/>
          </p:cNvSpPr>
          <p:nvPr/>
        </p:nvSpPr>
        <p:spPr bwMode="auto">
          <a:xfrm>
            <a:off x="1908175" y="217488"/>
            <a:ext cx="64801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Документы для приема в 1 класс</a:t>
            </a:r>
            <a:br>
              <a:rPr lang="ru-RU" sz="28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ChangeArrowheads="1"/>
          </p:cNvSpPr>
          <p:nvPr/>
        </p:nvSpPr>
        <p:spPr bwMode="auto">
          <a:xfrm>
            <a:off x="358775" y="0"/>
            <a:ext cx="878522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Документы, подтверждающие </a:t>
            </a:r>
            <a:br>
              <a:rPr lang="ru-RU" sz="28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проживание ребенка на закрепленной территории</a:t>
            </a:r>
            <a:r>
              <a:rPr lang="ru-RU" sz="320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8611" name="Rectangle 4"/>
          <p:cNvSpPr>
            <a:spLocks noChangeArrowheads="1"/>
          </p:cNvSpPr>
          <p:nvPr/>
        </p:nvSpPr>
        <p:spPr bwMode="auto">
          <a:xfrm>
            <a:off x="0" y="1484313"/>
            <a:ext cx="8785225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endParaRPr lang="ru-RU" b="1">
              <a:solidFill>
                <a:srgbClr val="000000"/>
              </a:solidFill>
              <a:latin typeface="Sylfaen" pitchFamily="18" charset="0"/>
            </a:endParaRPr>
          </a:p>
        </p:txBody>
      </p:sp>
      <p:sp>
        <p:nvSpPr>
          <p:cNvPr id="68612" name="Rectangle 5"/>
          <p:cNvSpPr>
            <a:spLocks noChangeArrowheads="1"/>
          </p:cNvSpPr>
          <p:nvPr/>
        </p:nvSpPr>
        <p:spPr bwMode="auto">
          <a:xfrm>
            <a:off x="785786" y="1000109"/>
            <a:ext cx="8215370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114300" algn="just">
              <a:buFont typeface="Wingdings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свидетельство о регистрации ребенка по месту жительства (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форма № 8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indent="114300" algn="just">
              <a:buFont typeface="Wingdings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свидетельство о регистрации ребенка по месту пребывания (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форма </a:t>
            </a:r>
          </a:p>
          <a:p>
            <a:pPr indent="114300" algn="just">
              <a:buFont typeface="Wingdings" pitchFamily="2" charset="2"/>
              <a:buNone/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№ 3);</a:t>
            </a:r>
          </a:p>
          <a:p>
            <a:pPr indent="114300" algn="just">
              <a:buFont typeface="Wingdings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паспорт одного из родителей (законных представителей) с отметкой о регистрации по месту жительства;</a:t>
            </a:r>
          </a:p>
          <a:p>
            <a:pPr indent="114300" algn="just">
              <a:buFont typeface="Wingdings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справка о регистрации по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форме № 9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(равнозначно выписка из домовой книги) с данными о регистрации ребенка и (или) его родителя (законного представителя) и (или) данными о правоустанавливающих документах на жилое помещение, выданных на имя ребенка и (или) его родителя (законного представителя);</a:t>
            </a:r>
          </a:p>
          <a:p>
            <a:pPr indent="114300" algn="just">
              <a:buFont typeface="Wingdings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документы, подтверждающие право пользования жилым помещением ребенком и (или) его родителем (законным представителем) (свидетельство о государственной регистрации права собственности на жилое помещение, договор безвозмездного пользования жилого помещения и др.).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14300" algn="just">
              <a:buFont typeface="Wingdings" pitchFamily="2" charset="2"/>
              <a:buNone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Родители (законные представители) предоставляют один из перечисленных документов.</a:t>
            </a:r>
          </a:p>
          <a:p>
            <a:pPr indent="114300" algn="ctr" eaLnBrk="0" hangingPunct="0"/>
            <a:endParaRPr lang="ru-RU" dirty="0">
              <a:solidFill>
                <a:srgbClr val="EC1E0E"/>
              </a:solidFill>
              <a:latin typeface="Sylfae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ChangeArrowheads="1"/>
          </p:cNvSpPr>
          <p:nvPr/>
        </p:nvSpPr>
        <p:spPr bwMode="auto">
          <a:xfrm>
            <a:off x="0" y="188913"/>
            <a:ext cx="87852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>
                <a:solidFill>
                  <a:srgbClr val="843606"/>
                </a:solidFill>
                <a:latin typeface="Times New Roman" pitchFamily="18" charset="0"/>
                <a:cs typeface="Times New Roman" pitchFamily="18" charset="0"/>
              </a:rPr>
              <a:t>Принятие решения о приеме </a:t>
            </a:r>
            <a:br>
              <a:rPr lang="ru-RU" sz="2800" b="1" dirty="0">
                <a:solidFill>
                  <a:srgbClr val="84360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843606"/>
                </a:solidFill>
                <a:latin typeface="Times New Roman" pitchFamily="18" charset="0"/>
                <a:cs typeface="Times New Roman" pitchFamily="18" charset="0"/>
              </a:rPr>
              <a:t>     или </a:t>
            </a:r>
            <a:r>
              <a:rPr lang="ru-RU" sz="2800" b="1" dirty="0">
                <a:solidFill>
                  <a:srgbClr val="843606"/>
                </a:solidFill>
                <a:latin typeface="Times New Roman" pitchFamily="18" charset="0"/>
                <a:cs typeface="Times New Roman" pitchFamily="18" charset="0"/>
              </a:rPr>
              <a:t>об отказе в приеме в первый класс</a:t>
            </a:r>
          </a:p>
        </p:txBody>
      </p:sp>
      <p:sp>
        <p:nvSpPr>
          <p:cNvPr id="69635" name="Rectangle 4"/>
          <p:cNvSpPr>
            <a:spLocks noChangeArrowheads="1"/>
          </p:cNvSpPr>
          <p:nvPr/>
        </p:nvSpPr>
        <p:spPr bwMode="auto">
          <a:xfrm>
            <a:off x="468313" y="1557338"/>
            <a:ext cx="8135937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Зачисление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в первый класс образовательной организации оформляется приказом в течение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3 рабочих дней после завершения приема заявлений (30.06 текущего года)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На 2-ом этапе – через 5  рабочих дней после приёма оригиналов документов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При принятии решения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об отказе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в зачислении должностное лицо образовательной организации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в течение 3 рабочих дней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после принятия такого решения направляет родителю уведомление об отказе в зачислении.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ChangeArrowheads="1"/>
          </p:cNvSpPr>
          <p:nvPr/>
        </p:nvSpPr>
        <p:spPr bwMode="auto">
          <a:xfrm>
            <a:off x="250825" y="188913"/>
            <a:ext cx="85344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 smtClean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                 Основания </a:t>
            </a:r>
            <a:r>
              <a:rPr lang="ru-RU" sz="2800" b="1" dirty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для  отказа в приёме документов </a:t>
            </a:r>
          </a:p>
        </p:txBody>
      </p:sp>
      <p:sp>
        <p:nvSpPr>
          <p:cNvPr id="70659" name="Rectangle 4"/>
          <p:cNvSpPr>
            <a:spLocks noChangeArrowheads="1"/>
          </p:cNvSpPr>
          <p:nvPr/>
        </p:nvSpPr>
        <p:spPr bwMode="auto">
          <a:xfrm>
            <a:off x="179388" y="1357298"/>
            <a:ext cx="8605837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обращение лица, не относящегося к категории заявителей;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подача заявления в период, отличающийся от периода предоставления услуги;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предоставление в образовательную организацию документов, необходимых для получения услуги;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отсутствие свободных мест в образовательной организации;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наличие в электронной системе заявления, содержащего идентичные данные ребенка (идентичные фамилию, имя, отчество (при наличии), дату рождения и реквизиты свидетельства о рождении ребенка);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возрастные ограничения (при зачислении в первые классы): получение начального общего образования в образовательных организациях начинается по достижении детьми возраста шести лет и шести месяцев при отсутствии противопоказаний по состоянию здоровья, но не позже достижения ими возраста восьми лет.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2291541"/>
            <a:ext cx="3384376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spc="-100" dirty="0">
                <a:ln w="3200">
                  <a:solidFill>
                    <a:srgbClr val="EEECE1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cs typeface="+mn-cs"/>
              </a:rPr>
              <a:t>Цель   программы: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42988" y="2770188"/>
            <a:ext cx="7921625" cy="12747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3050" indent="-273050" fontAlgn="auto"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defRPr/>
            </a:pPr>
            <a:r>
              <a:rPr lang="ru-RU" altLang="ru-RU" sz="2400" b="1" dirty="0">
                <a:solidFill>
                  <a:srgbClr val="1F497D"/>
                </a:solidFill>
                <a:latin typeface="Candara" pitchFamily="34" charset="0"/>
                <a:cs typeface="+mn-cs"/>
              </a:rPr>
              <a:t>	</a:t>
            </a:r>
            <a:r>
              <a:rPr lang="ru-RU" altLang="ru-RU" sz="24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гуманного, творческого, социально-активного человека</a:t>
            </a:r>
          </a:p>
          <a:p>
            <a:pPr marL="273050" indent="-273050" fontAlgn="auto"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defRPr/>
            </a:pP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программы:</a:t>
            </a:r>
          </a:p>
        </p:txBody>
      </p:sp>
      <p:sp>
        <p:nvSpPr>
          <p:cNvPr id="73731" name="Прямоугольник 4"/>
          <p:cNvSpPr>
            <a:spLocks noChangeArrowheads="1"/>
          </p:cNvSpPr>
          <p:nvPr/>
        </p:nvSpPr>
        <p:spPr bwMode="auto">
          <a:xfrm>
            <a:off x="1116013" y="4044950"/>
            <a:ext cx="78486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2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Формирование у детей: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познавательной активности;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творческих способностей;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умения планировать учебную работу;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умения пользоваться различными справочными материалами;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способности к самооценке и самоконтролю.</a:t>
            </a:r>
          </a:p>
        </p:txBody>
      </p:sp>
      <p:sp>
        <p:nvSpPr>
          <p:cNvPr id="73732" name="Прямоугольник 5"/>
          <p:cNvSpPr>
            <a:spLocks noChangeArrowheads="1"/>
          </p:cNvSpPr>
          <p:nvPr/>
        </p:nvSpPr>
        <p:spPr bwMode="auto">
          <a:xfrm>
            <a:off x="1979613" y="390525"/>
            <a:ext cx="56880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</a:pPr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Образовательная программа  «Школа России»</a:t>
            </a:r>
            <a:endParaRPr lang="en-US" altLang="ru-RU" sz="28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3733" name="Рисунок 7" descr="https://prezentacii.org/upload/cloud/18/09/72477/images/screen1.jpg"/>
          <p:cNvPicPr>
            <a:picLocks noChangeAspect="1" noChangeArrowheads="1"/>
          </p:cNvPicPr>
          <p:nvPr/>
        </p:nvPicPr>
        <p:blipFill>
          <a:blip r:embed="rId3"/>
          <a:srcRect l="11546" t="45969" r="13557" b="23018"/>
          <a:stretch>
            <a:fillRect/>
          </a:stretch>
        </p:blipFill>
        <p:spPr bwMode="auto">
          <a:xfrm>
            <a:off x="2484438" y="1268413"/>
            <a:ext cx="4319587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7500" y="115888"/>
            <a:ext cx="8712200" cy="44021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УМК «Школа России»: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endParaRPr lang="ru-RU" alt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2800" dirty="0">
                <a:solidFill>
                  <a:prstClr val="black"/>
                </a:solidFill>
                <a:latin typeface="Arial" pitchFamily="34" charset="0"/>
                <a:cs typeface="+mn-cs"/>
              </a:rPr>
              <a:t> </a:t>
            </a:r>
            <a:r>
              <a:rPr lang="ru-RU" alt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известный и востребованный в России комплект для начальной школы и постоянно обновляющийся современный комплект.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</a:t>
            </a:r>
            <a:r>
              <a:rPr lang="ru-RU" altLang="ru-RU" sz="2400" u="sng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легко разбираются как в содержании, так и в требованиях программы; </a:t>
            </a:r>
            <a:endParaRPr lang="ru-RU" altLang="ru-RU" sz="24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«Школа России» всегда ориентирована на главный принцип обучения – доступность содержания учебного материала. </a:t>
            </a:r>
          </a:p>
        </p:txBody>
      </p:sp>
      <p:pic>
        <p:nvPicPr>
          <p:cNvPr id="74754" name="Picture 5" descr="Attachm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4713288"/>
            <a:ext cx="1308100" cy="1544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55" name="Picture 5" descr="Attachme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38" y="5286375"/>
            <a:ext cx="993775" cy="1346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56" name="Picture 5" descr="Attachmen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4641850"/>
            <a:ext cx="1135063" cy="1550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57" name="Picture 5" descr="Attachmen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0" y="5357813"/>
            <a:ext cx="920750" cy="119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58" name="Picture 17" descr="C:\Documents and Settings\KNovitskaya\Рабочий стол\НОВАЯ ШР\Моро\1 класс\Moro_1_1+CD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7625" y="4714875"/>
            <a:ext cx="1244600" cy="1579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59" name="Picture 19" descr="&amp;Ucy;&amp;chcy;&amp;iecy;&amp;bcy;&amp;ncy;&amp;icy;&amp;kcy;&amp;icy; &amp;dcy;&amp;lcy;&amp;yacy; 1 &amp;kcy;&amp;lcy;&amp;acy;&amp;scy;&amp;scy;&amp;acy; - &amp;SHcy;&amp;kcy;&amp;ocy;&amp;lcy;&amp;acy; &amp;Rcy;&amp;ocy;&amp;scy;&amp;scy;&amp;icy;&amp;icy; - &amp;Kcy;&amp;acy;&amp;rcy;&amp;tcy;&amp;icy;&amp;ncy;&amp;kcy;&amp;icy; &amp;pcy;&amp;ocy; &amp;pcy;&amp;iecy;&amp;dcy;&amp;acy;&amp;gcy;&amp;ocy;&amp;gcy;&amp;icy;&amp;kcy;…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5286375"/>
            <a:ext cx="900113" cy="1285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60" name="Picture 5" descr="Attachment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43563" y="4716463"/>
            <a:ext cx="1143000" cy="1598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61" name="Picture 5" descr="Attachment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15063" y="5286375"/>
            <a:ext cx="914400" cy="12430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62" name="Picture 13" descr="http://www.prosv.ru/Attachment.aspx?Id=1076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215188" y="4643438"/>
            <a:ext cx="1243012" cy="1571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63" name="Picture 15" descr="&amp;Rcy;&amp;ucy;&amp;scy;&amp;scy;&amp;kcy;&amp;icy;&amp;jcy; &amp;yacy;&amp;zcy;&amp;ycy;&amp;kcy;, 1 &amp;kcy;&amp;lcy;&amp;acy;&amp;scy;&amp;scy;, &amp;Rcy;&amp;acy;&amp;bcy;&amp;ocy;&amp;chcy;&amp;acy;&amp;yacy; &amp;tcy;&amp;iecy;&amp;tcy;&amp;rcy;&amp;acy;&amp;dcy;&amp;softcy;, &amp;Kcy;&amp;acy;&amp;ncy;&amp;acy;&amp;kcy;&amp;icy;&amp;ncy;&amp;acy; &amp;Vcy;.&amp;Pcy;., &amp;Gcy;&amp;ocy;&amp;rcy;&amp;iecy;&amp;tscy;&amp;kcy;&amp;icy;&amp;jcy; &amp;Vcy;.&amp;Gcy;., 20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915275" y="5126038"/>
            <a:ext cx="944563" cy="1374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260350"/>
            <a:ext cx="5616575" cy="804863"/>
          </a:xfrm>
          <a:extLst/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 учебного  плана</a:t>
            </a:r>
            <a:endParaRPr lang="ru-RU" sz="3200" i="1" dirty="0" smtClean="0">
              <a:solidFill>
                <a:srgbClr val="99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331913" y="1125538"/>
            <a:ext cx="7343775" cy="5181600"/>
          </a:xfrm>
          <a:extLst/>
        </p:spPr>
        <p:txBody>
          <a:bodyPr rtlCol="0" anchor="ctr"/>
          <a:lstStyle/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Русский </a:t>
            </a: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язык</a:t>
            </a: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Математика </a:t>
            </a:r>
            <a:r>
              <a:rPr lang="ru-RU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Финансовая</a:t>
            </a:r>
            <a:endParaRPr lang="ru-RU" sz="2800" b="1" kern="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Окружающий  </a:t>
            </a: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мир </a:t>
            </a:r>
            <a:r>
              <a:rPr lang="ru-RU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грамотность</a:t>
            </a:r>
            <a:endParaRPr lang="ru-RU" sz="2400" b="1" kern="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ИЗО </a:t>
            </a: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Технология</a:t>
            </a: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Физическая культура </a:t>
            </a:r>
            <a:endParaRPr lang="ru-RU" sz="2800" b="1" kern="0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Литературное чтение</a:t>
            </a: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Музыка</a:t>
            </a:r>
            <a:endParaRPr lang="ru-RU" sz="2800" b="1" kern="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defTabSz="914400" eaLnBrk="1" hangingPunct="1">
              <a:spcBef>
                <a:spcPct val="20000"/>
              </a:spcBef>
              <a:buClrTx/>
              <a:buFont typeface="Times New Roman" panose="02020603050405020304" pitchFamily="18" charset="0"/>
              <a:buNone/>
              <a:defRPr/>
            </a:pPr>
            <a:endParaRPr lang="ru-RU" sz="3200" i="1" kern="0" dirty="0">
              <a:solidFill>
                <a:srgbClr val="FF0066"/>
              </a:solidFill>
            </a:endParaRPr>
          </a:p>
        </p:txBody>
      </p:sp>
      <p:pic>
        <p:nvPicPr>
          <p:cNvPr id="75779" name="Picture 35" descr="6a7199bc0f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3860800"/>
            <a:ext cx="244792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авая фигурная скобка 1"/>
          <p:cNvSpPr/>
          <p:nvPr/>
        </p:nvSpPr>
        <p:spPr>
          <a:xfrm>
            <a:off x="5003800" y="1916113"/>
            <a:ext cx="325438" cy="11525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852488" y="765175"/>
            <a:ext cx="7823200" cy="4713288"/>
          </a:xfrm>
          <a:prstGeom prst="rect">
            <a:avLst/>
          </a:prstGeom>
          <a:noFill/>
          <a:ln/>
          <a:extLst/>
        </p:spPr>
        <p:txBody>
          <a:bodyPr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endParaRPr lang="ru-RU" altLang="ru-RU" sz="2800" b="1" i="1" dirty="0" smtClean="0">
              <a:solidFill>
                <a:srgbClr val="002060"/>
              </a:solidFill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endParaRPr lang="ru-RU" altLang="ru-RU" sz="2800" b="1" i="1" dirty="0">
              <a:solidFill>
                <a:srgbClr val="002060"/>
              </a:solidFill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endParaRPr lang="ru-RU" altLang="ru-RU" sz="2800" b="1" i="1" dirty="0" smtClean="0">
              <a:solidFill>
                <a:srgbClr val="002060"/>
              </a:solidFill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«Ступенчатый» режим обучения»</a:t>
            </a:r>
            <a:endParaRPr lang="ru-RU" altLang="ru-RU" sz="2800" b="1" dirty="0" smtClean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 полугодии уроки </a:t>
            </a:r>
            <a:r>
              <a:rPr lang="ru-RU" altLang="ru-RU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длятся - 35 </a:t>
            </a:r>
            <a:r>
              <a:rPr lang="ru-RU" alt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минут,</a:t>
            </a:r>
            <a:endParaRPr lang="en-US" altLang="ru-RU" sz="2800" b="1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 втором  - 40 минут 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Безотметочная система оценивания знаний</a:t>
            </a:r>
          </a:p>
          <a:p>
            <a:pPr algn="just">
              <a:defRPr/>
            </a:pPr>
            <a:r>
              <a:rPr lang="ru-RU" altLang="ru-RU" sz="20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altLang="ru-RU" sz="2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оправдано тем, что ребенок находится в самом начале учебного пути. К концу первого года обучения уже можно судить о той или иной степени успешности младшего школьника.                                                                </a:t>
            </a:r>
          </a:p>
          <a:p>
            <a:pPr algn="just">
              <a:defRPr/>
            </a:pPr>
            <a:r>
              <a:rPr lang="ru-RU" altLang="ru-RU" sz="2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 классе </a:t>
            </a:r>
            <a:r>
              <a:rPr lang="ru-RU" altLang="ru-RU" sz="2000" b="1" u="sng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упор</a:t>
            </a:r>
            <a:r>
              <a:rPr lang="ru-RU" altLang="ru-RU" sz="2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делается на приобретение навыков учебного труда.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Домашние задания в 1 классе не задаются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каникулы </a:t>
            </a: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феврале</a:t>
            </a:r>
            <a:endParaRPr lang="ru-RU" alt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ru-RU" alt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altLang="ru-RU" sz="3200" b="1" i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403350" y="260350"/>
            <a:ext cx="5616575" cy="804863"/>
          </a:xfrm>
          <a:prstGeom prst="rect">
            <a:avLst/>
          </a:prstGeom>
          <a:extLst/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1581AA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hangingPunct="1">
              <a:defRPr/>
            </a:pPr>
            <a:r>
              <a:rPr lang="ru-RU" alt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обучения</a:t>
            </a:r>
            <a:endParaRPr lang="ru-RU" sz="3200" i="1" dirty="0" smtClean="0">
              <a:solidFill>
                <a:srgbClr val="99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403350" y="1268760"/>
            <a:ext cx="7343775" cy="3735387"/>
          </a:xfrm>
          <a:prstGeom prst="rect">
            <a:avLst/>
          </a:prstGeom>
          <a:noFill/>
          <a:ln/>
          <a:extLst/>
        </p:spPr>
        <p:txBody>
          <a:bodyPr anchor="ctr"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Внеурочная деятельность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- </a:t>
            </a:r>
            <a:r>
              <a:rPr lang="ru-RU" sz="2400" b="1" dirty="0" smtClean="0">
                <a:solidFill>
                  <a:srgbClr val="4B4BC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программа </a:t>
            </a:r>
            <a:r>
              <a:rPr lang="ru-RU" sz="2400" b="1" dirty="0">
                <a:solidFill>
                  <a:srgbClr val="4B4BC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«Разговоры о важном»</a:t>
            </a:r>
            <a:r>
              <a:rPr lang="ru-RU" sz="2400" dirty="0">
                <a:solidFill>
                  <a:srgbClr val="4B4BC1"/>
                </a:solidFill>
                <a:latin typeface="Times New Roman" pitchFamily="18" charset="0"/>
              </a:rPr>
              <a:t>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rgbClr val="4B4BC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- профориентация</a:t>
            </a:r>
            <a:endParaRPr lang="ru-RU" sz="2400" b="1" dirty="0">
              <a:solidFill>
                <a:srgbClr val="4B4BC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rgbClr val="4B4BC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- </a:t>
            </a:r>
            <a:r>
              <a:rPr lang="ru-RU" sz="2400" b="1" dirty="0" smtClean="0">
                <a:solidFill>
                  <a:srgbClr val="4B4BC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Читательская грамотность</a:t>
            </a:r>
            <a:endParaRPr lang="ru-RU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ru-RU" sz="3200" i="1" dirty="0">
              <a:solidFill>
                <a:srgbClr val="FF0066"/>
              </a:solidFill>
              <a:latin typeface="Century Gothic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403350" y="260350"/>
            <a:ext cx="5616575" cy="804863"/>
          </a:xfrm>
          <a:prstGeom prst="rect">
            <a:avLst/>
          </a:prstGeom>
          <a:extLst/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1581AA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hangingPunct="1">
              <a:defRPr/>
            </a:pPr>
            <a:r>
              <a:rPr lang="ru-RU" alt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половина дня</a:t>
            </a:r>
            <a:endParaRPr lang="ru-RU" sz="3200" i="1" dirty="0" smtClean="0">
              <a:solidFill>
                <a:srgbClr val="99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7884368" y="197031"/>
            <a:ext cx="1112293" cy="885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9"/>
          <p:cNvSpPr>
            <a:spLocks noChangeArrowheads="1"/>
          </p:cNvSpPr>
          <p:nvPr/>
        </p:nvSpPr>
        <p:spPr bwMode="auto">
          <a:xfrm>
            <a:off x="755576" y="704850"/>
            <a:ext cx="7413699" cy="708025"/>
          </a:xfrm>
          <a:prstGeom prst="rect">
            <a:avLst/>
          </a:pr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заявлений </a:t>
            </a:r>
            <a:r>
              <a:rPr lang="ru-RU" sz="2000" b="1" dirty="0" smtClean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осуществляется:</a:t>
            </a:r>
            <a:endParaRPr lang="ru-RU" sz="2000" b="1" dirty="0">
              <a:solidFill>
                <a:srgbClr val="8436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55" name="TextBox 2"/>
          <p:cNvSpPr txBox="1">
            <a:spLocks noChangeArrowheads="1"/>
          </p:cNvSpPr>
          <p:nvPr/>
        </p:nvSpPr>
        <p:spPr bwMode="auto">
          <a:xfrm>
            <a:off x="1158875" y="223838"/>
            <a:ext cx="72596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843606"/>
                </a:solidFill>
                <a:latin typeface="Times New Roman" pitchFamily="18" charset="0"/>
                <a:cs typeface="Times New Roman" pitchFamily="18" charset="0"/>
              </a:rPr>
              <a:t>Способы подачи заявлений</a:t>
            </a:r>
          </a:p>
        </p:txBody>
      </p:sp>
      <p:pic>
        <p:nvPicPr>
          <p:cNvPr id="15" name="Рисунок 14" descr="2024-02-11_21-29-1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1714488"/>
            <a:ext cx="7149530" cy="47863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538" y="223838"/>
            <a:ext cx="1949450" cy="1611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80898" name="Group 4"/>
          <p:cNvGrpSpPr>
            <a:grpSpLocks noChangeAspect="1"/>
          </p:cNvGrpSpPr>
          <p:nvPr/>
        </p:nvGrpSpPr>
        <p:grpSpPr bwMode="auto">
          <a:xfrm>
            <a:off x="-252413" y="4365625"/>
            <a:ext cx="7334251" cy="4052888"/>
            <a:chOff x="5102" y="3317"/>
            <a:chExt cx="8328" cy="3832"/>
          </a:xfrm>
        </p:grpSpPr>
        <p:sp>
          <p:nvSpPr>
            <p:cNvPr id="80903" name="AutoShape 11"/>
            <p:cNvSpPr>
              <a:spLocks noChangeAspect="1" noChangeArrowheads="1" noTextEdit="1"/>
            </p:cNvSpPr>
            <p:nvPr/>
          </p:nvSpPr>
          <p:spPr bwMode="auto">
            <a:xfrm>
              <a:off x="5102" y="3444"/>
              <a:ext cx="8328" cy="3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80904" name="Picture 5" descr="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854" y="3317"/>
              <a:ext cx="1553" cy="2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Прямоугольник 10"/>
          <p:cNvSpPr/>
          <p:nvPr/>
        </p:nvSpPr>
        <p:spPr bwMode="auto">
          <a:xfrm>
            <a:off x="5934075" y="2141538"/>
            <a:ext cx="3014663" cy="44418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ru-RU" sz="2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Специалисты:</a:t>
            </a:r>
          </a:p>
          <a:p>
            <a:pPr marL="414726" indent="-414726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2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педагог-психолог; </a:t>
            </a:r>
            <a:endParaRPr lang="ru-RU" sz="29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4726" indent="-414726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2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социальный педагог; </a:t>
            </a:r>
            <a:endParaRPr lang="ru-RU" sz="29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4726" indent="-414726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2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классные руководители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11188" y="2109788"/>
            <a:ext cx="5113337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r>
              <a:rPr lang="ru-RU" altLang="ru-RU" sz="22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altLang="ru-RU" sz="220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сохранение и укрепление</a:t>
            </a:r>
          </a:p>
          <a:p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психологического здоровья ребенка. </a:t>
            </a:r>
          </a:p>
          <a:p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Коррекционно-развивающая помощь</a:t>
            </a:r>
          </a:p>
          <a:p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ребенку при трудностях в освоении </a:t>
            </a:r>
          </a:p>
          <a:p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программного материала и </a:t>
            </a:r>
          </a:p>
          <a:p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состоянии дезадаптации.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908175" y="484188"/>
            <a:ext cx="6323013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800" b="1" dirty="0">
                <a:solidFill>
                  <a:srgbClr val="AE36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психолого-педагогического сопровождения</a:t>
            </a:r>
            <a:endParaRPr lang="ru-RU" sz="2800" i="1" dirty="0">
              <a:solidFill>
                <a:srgbClr val="AE361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1124744"/>
            <a:ext cx="7920037" cy="5111874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  НАШЕЙ   ШКОЛЫ,   НА   КОТОРОМ   ВЫ  НАЙДЁТЕ   ВСЮ    ИНТЕРЕСУЮЩУЮ  ВАС ИНФОРМАЦИЮ :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00113" y="3573463"/>
            <a:ext cx="777557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sz="3600" b="1" kern="10" dirty="0">
              <a:solidFill>
                <a:srgbClr val="0000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4"/>
          <p:cNvSpPr>
            <a:spLocks noChangeArrowheads="1"/>
          </p:cNvSpPr>
          <p:nvPr/>
        </p:nvSpPr>
        <p:spPr bwMode="auto">
          <a:xfrm>
            <a:off x="539750" y="260350"/>
            <a:ext cx="7993063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ctr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800" b="1" dirty="0">
                <a:solidFill>
                  <a:srgbClr val="843606"/>
                </a:solidFill>
                <a:latin typeface="Times New Roman" pitchFamily="18" charset="0"/>
                <a:cs typeface="Times New Roman" pitchFamily="18" charset="0"/>
              </a:rPr>
              <a:t>Особенности </a:t>
            </a:r>
            <a:endParaRPr lang="en-US" sz="2800" b="1" dirty="0">
              <a:solidFill>
                <a:srgbClr val="843606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algn="ctr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800" b="1" dirty="0">
                <a:solidFill>
                  <a:srgbClr val="843606"/>
                </a:solidFill>
                <a:latin typeface="Times New Roman" pitchFamily="18" charset="0"/>
                <a:cs typeface="Times New Roman" pitchFamily="18" charset="0"/>
              </a:rPr>
              <a:t>подачи электронного заявления через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 b="1" dirty="0"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портал «Государственные и муниципальные </a:t>
            </a:r>
            <a:r>
              <a:rPr lang="ru-RU" sz="2400" b="1" dirty="0" smtClean="0"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услуги»</a:t>
            </a:r>
            <a:endParaRPr lang="en-US" sz="2400" b="1" dirty="0">
              <a:latin typeface="Times New Roman" pitchFamily="18" charset="0"/>
              <a:ea typeface="SimSun-ExtB" pitchFamily="49" charset="-122"/>
              <a:cs typeface="Times New Roman" pitchFamily="18" charset="0"/>
            </a:endParaRPr>
          </a:p>
        </p:txBody>
      </p:sp>
      <p:sp>
        <p:nvSpPr>
          <p:cNvPr id="22530" name="Text Box 6"/>
          <p:cNvSpPr txBox="1">
            <a:spLocks noChangeArrowheads="1"/>
          </p:cNvSpPr>
          <p:nvPr/>
        </p:nvSpPr>
        <p:spPr bwMode="auto">
          <a:xfrm>
            <a:off x="827088" y="2492375"/>
            <a:ext cx="7885112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EC1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Обращаем Ваше внимание, что </a:t>
            </a:r>
            <a:r>
              <a:rPr lang="en-US" sz="2400" b="1" dirty="0">
                <a:solidFill>
                  <a:srgbClr val="EC1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2400" b="1" dirty="0">
                <a:solidFill>
                  <a:srgbClr val="EC1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зарегистрироваться на Портале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EC1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подачи электронного заявления необходимо заранее</a:t>
            </a:r>
            <a:r>
              <a:rPr lang="en-US" sz="2400" b="1" dirty="0">
                <a:solidFill>
                  <a:srgbClr val="EC1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400" b="1" dirty="0">
              <a:solidFill>
                <a:srgbClr val="EC1E0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«Многофункциональный центр предоставления государственных и муниципальных услуг» -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электронное заявление заполняется специалистами МФЦ</a:t>
            </a:r>
          </a:p>
          <a:p>
            <a:pPr>
              <a:defRPr/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SimSun-ExtB" panose="02010609060101010101" pitchFamily="49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b="1" dirty="0">
                <a:solidFill>
                  <a:srgbClr val="EC1E0E"/>
                </a:solidFill>
              </a:rPr>
              <a:t>              </a:t>
            </a:r>
            <a:endParaRPr lang="ru-RU" sz="2400" b="1" dirty="0">
              <a:solidFill>
                <a:srgbClr val="EC1E0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/>
          </p:cNvSpPr>
          <p:nvPr>
            <p:ph type="title" idx="4294967295"/>
          </p:nvPr>
        </p:nvSpPr>
        <p:spPr>
          <a:xfrm>
            <a:off x="827088" y="476250"/>
            <a:ext cx="7707312" cy="1428750"/>
          </a:xfrm>
        </p:spPr>
        <p:txBody>
          <a:bodyPr/>
          <a:lstStyle/>
          <a:p>
            <a:pPr algn="ctr"/>
            <a:r>
              <a:rPr lang="ru-RU" sz="2800" b="1" smtClean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Особенности подачи </a:t>
            </a:r>
            <a:r>
              <a:rPr lang="en-US" sz="2800" b="1" smtClean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smtClean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 электронного заявления через МФЦ</a:t>
            </a:r>
          </a:p>
        </p:txBody>
      </p:sp>
      <p:sp>
        <p:nvSpPr>
          <p:cNvPr id="60418" name="Rectangle 3"/>
          <p:cNvSpPr>
            <a:spLocks noGrp="1"/>
          </p:cNvSpPr>
          <p:nvPr>
            <p:ph type="body" idx="4294967295"/>
          </p:nvPr>
        </p:nvSpPr>
        <p:spPr>
          <a:xfrm>
            <a:off x="900113" y="1700213"/>
            <a:ext cx="7775575" cy="4176712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ru-RU" smtClean="0"/>
              <a:t>    </a:t>
            </a:r>
            <a:r>
              <a:rPr lang="ru-RU" sz="2400" b="1" smtClean="0">
                <a:solidFill>
                  <a:srgbClr val="EC1E0E"/>
                </a:solidFill>
                <a:latin typeface="Times New Roman" pitchFamily="18" charset="0"/>
                <a:cs typeface="Times New Roman" pitchFamily="18" charset="0"/>
              </a:rPr>
              <a:t>Родитель (законный представитель) предоставляет следующие документы:</a:t>
            </a:r>
          </a:p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Оригинал документа, удостоверяющего личность родителя (законного представителя), или оригинал документа, удостоверяющего личность иностранного гражданина;</a:t>
            </a:r>
          </a:p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Оригинал свидетельства о рождении ребёнка или документ, подтверждающий родство заявителя.</a:t>
            </a:r>
          </a:p>
          <a:p>
            <a:pPr>
              <a:buFont typeface="Wingdings 3" pitchFamily="18" charset="2"/>
              <a:buNone/>
            </a:pPr>
            <a:endParaRPr lang="ru-RU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620713"/>
            <a:ext cx="8137525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Прямоугольник 3"/>
          <p:cNvSpPr>
            <a:spLocks noChangeArrowheads="1"/>
          </p:cNvSpPr>
          <p:nvPr/>
        </p:nvSpPr>
        <p:spPr bwMode="auto">
          <a:xfrm>
            <a:off x="1763713" y="358775"/>
            <a:ext cx="6767512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ru-RU" sz="2800" b="1" dirty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Этапы подачи заявлений </a:t>
            </a:r>
            <a:endParaRPr lang="en-US" sz="2800" b="1" dirty="0">
              <a:solidFill>
                <a:srgbClr val="9A2F1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6" name="Прямоугольник 8"/>
          <p:cNvSpPr>
            <a:spLocks noChangeArrowheads="1"/>
          </p:cNvSpPr>
          <p:nvPr/>
        </p:nvSpPr>
        <p:spPr bwMode="auto">
          <a:xfrm>
            <a:off x="919163" y="3627438"/>
            <a:ext cx="797401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>
                <a:solidFill>
                  <a:srgbClr val="132C48"/>
                </a:solidFill>
                <a:latin typeface="Times New Roman" pitchFamily="18" charset="0"/>
                <a:cs typeface="Times New Roman" pitchFamily="18" charset="0"/>
              </a:rPr>
              <a:t>      название населённого </a:t>
            </a:r>
            <a:r>
              <a:rPr lang="ru-RU" sz="2000" b="1" dirty="0" smtClean="0">
                <a:solidFill>
                  <a:srgbClr val="132C48"/>
                </a:solidFill>
                <a:latin typeface="Times New Roman" pitchFamily="18" charset="0"/>
                <a:cs typeface="Times New Roman" pitchFamily="18" charset="0"/>
              </a:rPr>
              <a:t>пункта:</a:t>
            </a:r>
            <a:br>
              <a:rPr lang="ru-RU" sz="2000" b="1" dirty="0" smtClean="0">
                <a:solidFill>
                  <a:srgbClr val="132C4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132C48"/>
                </a:solidFill>
                <a:latin typeface="Times New Roman" pitchFamily="18" charset="0"/>
                <a:cs typeface="Times New Roman" pitchFamily="18" charset="0"/>
              </a:rPr>
              <a:t>         название </a:t>
            </a:r>
            <a:r>
              <a:rPr lang="ru-RU" sz="2000" b="1" dirty="0">
                <a:solidFill>
                  <a:srgbClr val="132C48"/>
                </a:solidFill>
                <a:latin typeface="Times New Roman" pitchFamily="18" charset="0"/>
                <a:cs typeface="Times New Roman" pitchFamily="18" charset="0"/>
              </a:rPr>
              <a:t>улицы, номер дома</a:t>
            </a:r>
            <a:r>
              <a:rPr lang="ru-RU" sz="2000" b="1" dirty="0" smtClean="0">
                <a:solidFill>
                  <a:srgbClr val="132C48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000" b="1" dirty="0" smtClean="0">
                <a:solidFill>
                  <a:srgbClr val="132C4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132C48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000" b="1" u="sng" dirty="0">
                <a:solidFill>
                  <a:srgbClr val="132C48"/>
                </a:solidFill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2000" b="1" dirty="0">
                <a:solidFill>
                  <a:srgbClr val="132C48"/>
                </a:solidFill>
                <a:latin typeface="Times New Roman" pitchFamily="18" charset="0"/>
                <a:cs typeface="Times New Roman" pitchFamily="18" charset="0"/>
              </a:rPr>
              <a:t> - в </a:t>
            </a:r>
            <a:r>
              <a:rPr lang="ru-RU" sz="2000" b="1" dirty="0" smtClean="0">
                <a:solidFill>
                  <a:srgbClr val="132C48"/>
                </a:solidFill>
                <a:latin typeface="Times New Roman" pitchFamily="18" charset="0"/>
                <a:cs typeface="Times New Roman" pitchFamily="18" charset="0"/>
              </a:rPr>
              <a:t>микрорайоне</a:t>
            </a:r>
            <a:endParaRPr lang="ru-RU" sz="2000" b="1" dirty="0">
              <a:solidFill>
                <a:srgbClr val="132C4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353535"/>
              </a:buClr>
            </a:pPr>
            <a:endParaRPr lang="ru-RU" sz="2400" b="1" dirty="0">
              <a:solidFill>
                <a:srgbClr val="132C4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793538" y="3144960"/>
            <a:ext cx="6770688" cy="5000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1581AA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МИКРОРАЙОН   </a:t>
            </a:r>
            <a:r>
              <a:rPr lang="ru-RU" sz="2000" b="1" dirty="0" smtClean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sz="2000" b="1" dirty="0" smtClean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№</a:t>
            </a:r>
            <a:endParaRPr lang="ru-RU" sz="2000" b="1" dirty="0">
              <a:solidFill>
                <a:srgbClr val="8436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68" name="Прямоугольник 1"/>
          <p:cNvSpPr>
            <a:spLocks noChangeArrowheads="1"/>
          </p:cNvSpPr>
          <p:nvPr/>
        </p:nvSpPr>
        <p:spPr bwMode="auto">
          <a:xfrm>
            <a:off x="1031875" y="5589588"/>
            <a:ext cx="80295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>
                <a:solidFill>
                  <a:srgbClr val="0070C0"/>
                </a:solidFill>
                <a:latin typeface="Sylfaen" pitchFamily="18" charset="0"/>
              </a:rPr>
              <a:t>Распоряжение </a:t>
            </a:r>
            <a:r>
              <a:rPr lang="ru-RU" sz="1600" dirty="0" smtClean="0">
                <a:solidFill>
                  <a:srgbClr val="0070C0"/>
                </a:solidFill>
                <a:latin typeface="Sylfaen" pitchFamily="18" charset="0"/>
              </a:rPr>
              <a:t>Администрации………. р-на города от …….№… </a:t>
            </a:r>
            <a:r>
              <a:rPr lang="ru-RU" sz="1600" dirty="0">
                <a:solidFill>
                  <a:srgbClr val="0070C0"/>
                </a:solidFill>
                <a:latin typeface="Sylfaen" pitchFamily="18" charset="0"/>
              </a:rPr>
              <a:t>«О закреплении микрорайонов  за образовательными организациями для первичного учёта детей </a:t>
            </a:r>
            <a:r>
              <a:rPr lang="ru-RU" sz="1600" dirty="0" smtClean="0">
                <a:solidFill>
                  <a:srgbClr val="0070C0"/>
                </a:solidFill>
                <a:latin typeface="Sylfaen" pitchFamily="18" charset="0"/>
              </a:rPr>
              <a:t>…»</a:t>
            </a:r>
            <a:endParaRPr lang="ru-RU" sz="1600" dirty="0">
              <a:solidFill>
                <a:srgbClr val="0070C0"/>
              </a:solidFill>
              <a:latin typeface="Sylfaen" pitchFamily="18" charset="0"/>
            </a:endParaRPr>
          </a:p>
        </p:txBody>
      </p:sp>
      <p:sp>
        <p:nvSpPr>
          <p:cNvPr id="62469" name="TextBox 4"/>
          <p:cNvSpPr txBox="1">
            <a:spLocks noChangeArrowheads="1"/>
          </p:cNvSpPr>
          <p:nvPr/>
        </p:nvSpPr>
        <p:spPr bwMode="auto">
          <a:xfrm>
            <a:off x="1116013" y="5056188"/>
            <a:ext cx="7632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__________________________________________________________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70000" y="876300"/>
            <a:ext cx="7272338" cy="33793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 этап ( 01апреля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- 30 июня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2024)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подача заявлений гражданами, чьи дети имеют преимущественное право при приеме в образовательную организацию (региональная и федеральная льгота) и дети проживающие на закреплённой территории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Заголовок 1"/>
          <p:cNvSpPr>
            <a:spLocks noGrp="1"/>
          </p:cNvSpPr>
          <p:nvPr>
            <p:ph type="title"/>
          </p:nvPr>
        </p:nvSpPr>
        <p:spPr>
          <a:xfrm>
            <a:off x="1331913" y="333375"/>
            <a:ext cx="7777162" cy="958850"/>
          </a:xfrm>
        </p:spPr>
        <p:txBody>
          <a:bodyPr/>
          <a:lstStyle/>
          <a:p>
            <a:pPr algn="ctr"/>
            <a:r>
              <a:rPr lang="ru-RU" sz="2800" b="1" smtClean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Категории детей, имеющих преимущественное право при зачислении в 1 класс</a:t>
            </a:r>
            <a:br>
              <a:rPr lang="ru-RU" sz="2800" b="1" smtClean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smtClean="0">
              <a:solidFill>
                <a:srgbClr val="9A2F1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0" name="Объект 2"/>
          <p:cNvSpPr>
            <a:spLocks noGrp="1"/>
          </p:cNvSpPr>
          <p:nvPr>
            <p:ph idx="1"/>
          </p:nvPr>
        </p:nvSpPr>
        <p:spPr>
          <a:xfrm>
            <a:off x="900113" y="1196975"/>
            <a:ext cx="8208962" cy="4464050"/>
          </a:xfrm>
        </p:spPr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Дети военнослужащих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(Федеральный закон от 27.05.1998 № 76-ФЗ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«О статусе военнослужащих» ст. 19 п. 6)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Дети сотрудников полиции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(Федеральный закон от 07.02.2011 № 3-ФЗ «О полиции» ст. 46 п. 6)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Дети сотрудников некоторых органов исполнительной власти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(Федеральный закон от 30.12.2012 № 283-ФЗ «О социальных гарантиях сотрудникам некоторых федеральных органов исполнительной власти и внесении изменений в отдельных законодательные акты РФ» ст. 3 п. 14)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Полнородные и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неполнородные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брат и (или) сестра, которые обучаются в данной общеобразовательной организации (ФЗ от 02.07.2021 №310-ФЗ «О внесении изменений в ст.54 Семейного кодекса РФ и ст.36и 67 ФЗ «Об образовании в РФ»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Дети, родитель которых занимает штатную должность в данной общеобразовательной организации (распоряжение комитета по образованию СПБ от 18.11.2014 № 5208-р)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Прямоугольник 1"/>
          <p:cNvSpPr>
            <a:spLocks noChangeArrowheads="1"/>
          </p:cNvSpPr>
          <p:nvPr/>
        </p:nvSpPr>
        <p:spPr bwMode="auto">
          <a:xfrm>
            <a:off x="1692275" y="1484313"/>
            <a:ext cx="72009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этап (с 06 июля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05 сентября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2024) 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 подача заявлений гражданами, чьи дети </a:t>
            </a:r>
          </a:p>
          <a:p>
            <a:pPr marL="609600" indent="-609600"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проживают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закрепленной территории </a:t>
            </a:r>
          </a:p>
        </p:txBody>
      </p:sp>
      <p:sp>
        <p:nvSpPr>
          <p:cNvPr id="64514" name="Прямоугольник 2"/>
          <p:cNvSpPr>
            <a:spLocks noChangeArrowheads="1"/>
          </p:cNvSpPr>
          <p:nvPr/>
        </p:nvSpPr>
        <p:spPr bwMode="auto">
          <a:xfrm>
            <a:off x="1187450" y="3500438"/>
            <a:ext cx="727233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критерии приёма – </a:t>
            </a:r>
          </a:p>
          <a:p>
            <a:pPr marL="609600" indent="-6096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наличие свободных мест!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5" name="Прямоугольник 3"/>
          <p:cNvSpPr>
            <a:spLocks noChangeArrowheads="1"/>
          </p:cNvSpPr>
          <p:nvPr/>
        </p:nvSpPr>
        <p:spPr bwMode="auto">
          <a:xfrm>
            <a:off x="1692275" y="417513"/>
            <a:ext cx="676751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ru-RU" sz="28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Этапы подачи заявлений </a:t>
            </a:r>
            <a:endParaRPr lang="en-US" sz="2800" b="1">
              <a:solidFill>
                <a:srgbClr val="9A2F1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ChangeArrowheads="1"/>
          </p:cNvSpPr>
          <p:nvPr/>
        </p:nvSpPr>
        <p:spPr bwMode="auto">
          <a:xfrm>
            <a:off x="358775" y="0"/>
            <a:ext cx="87852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Предоставление документов </a:t>
            </a:r>
            <a:br>
              <a:rPr lang="ru-RU" sz="32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в образовательную организацию </a:t>
            </a: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358775" y="1196975"/>
            <a:ext cx="84264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600" dirty="0">
                <a:latin typeface="Sylfaen" pitchFamily="18" charset="0"/>
              </a:rPr>
              <a:t>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после получения родителем       приглашения в образовательную организацию с указанием даты и времени приема документов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следующие сроки: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1 этапе – не ранее 30 дней с даты начала приема, </a:t>
            </a:r>
            <a:b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не позднее  30 июня текущего года;</a:t>
            </a: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 этапе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ранее 10 дней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даты начала приема, </a:t>
            </a:r>
            <a:b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 30 дней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дня подачи заявления;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Дата и время подачи заявления не имеет значения</a:t>
            </a:r>
            <a:endParaRPr lang="ru-RU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2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1060</Words>
  <Application>Microsoft Office PowerPoint</Application>
  <PresentationFormat>Экран (4:3)</PresentationFormat>
  <Paragraphs>161</Paragraphs>
  <Slides>21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33" baseType="lpstr">
      <vt:lpstr>SimSun</vt:lpstr>
      <vt:lpstr>SimSun-ExtB</vt:lpstr>
      <vt:lpstr>Arial</vt:lpstr>
      <vt:lpstr>Calibri</vt:lpstr>
      <vt:lpstr>Candara</vt:lpstr>
      <vt:lpstr>Century Gothic</vt:lpstr>
      <vt:lpstr>Sylfaen</vt:lpstr>
      <vt:lpstr>Times New Roman</vt:lpstr>
      <vt:lpstr>Wingdings</vt:lpstr>
      <vt:lpstr>Wingdings 3</vt:lpstr>
      <vt:lpstr>Легкий дым</vt:lpstr>
      <vt:lpstr>2_Легкий дым</vt:lpstr>
      <vt:lpstr>Презентация PowerPoint</vt:lpstr>
      <vt:lpstr>Презентация PowerPoint</vt:lpstr>
      <vt:lpstr>Презентация PowerPoint</vt:lpstr>
      <vt:lpstr>Особенности подачи   электронного заявления через МФЦ</vt:lpstr>
      <vt:lpstr>Презентация PowerPoint</vt:lpstr>
      <vt:lpstr>Презентация PowerPoint</vt:lpstr>
      <vt:lpstr>Категории детей, имеющих преимущественное право при зачислении в 1 класс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Предметы  учебного  плана</vt:lpstr>
      <vt:lpstr>Презентация PowerPoint</vt:lpstr>
      <vt:lpstr>Презентация PowerPoint</vt:lpstr>
      <vt:lpstr>Презентация PowerPoint</vt:lpstr>
      <vt:lpstr>САЙТ   НАШЕЙ   ШКОЛЫ,   НА   КОТОРОМ   ВЫ  НАЙДЁТЕ   ВСЮ    ИНТЕРЕСУЮЩУЮ  ВАС ИНФОРМАЦИЮ :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2024-02-11T18:41:29Z</dcterms:created>
  <dcterms:modified xsi:type="dcterms:W3CDTF">2024-02-27T13:59:02Z</dcterms:modified>
</cp:coreProperties>
</file>